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2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68" r:id="rId11"/>
    <p:sldId id="257" r:id="rId12"/>
    <p:sldId id="258" r:id="rId13"/>
    <p:sldId id="259" r:id="rId14"/>
    <p:sldId id="260" r:id="rId15"/>
    <p:sldId id="261" r:id="rId16"/>
    <p:sldId id="263" r:id="rId17"/>
    <p:sldId id="264" r:id="rId18"/>
    <p:sldId id="278" r:id="rId19"/>
    <p:sldId id="279" r:id="rId20"/>
    <p:sldId id="280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D8BB2BA-E616-43C3-ABB1-102F222C6AD7}">
          <p14:sldIdLst/>
        </p14:section>
        <p14:section name="Untitled Section" id="{114E8C34-138A-4FD4-9242-BE7ACEC43023}">
          <p14:sldIdLst>
            <p14:sldId id="266"/>
            <p14:sldId id="262"/>
            <p14:sldId id="269"/>
            <p14:sldId id="270"/>
            <p14:sldId id="272"/>
            <p14:sldId id="273"/>
            <p14:sldId id="274"/>
            <p14:sldId id="275"/>
            <p14:sldId id="276"/>
            <p14:sldId id="268"/>
            <p14:sldId id="257"/>
            <p14:sldId id="258"/>
            <p14:sldId id="259"/>
            <p14:sldId id="260"/>
            <p14:sldId id="261"/>
            <p14:sldId id="263"/>
            <p14:sldId id="264"/>
            <p14:sldId id="278"/>
            <p14:sldId id="279"/>
            <p14:sldId id="280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enius-schule-grafing.de/schule/109-2/foerderstufe-1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hrplanplus.bayern.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91748" y="1124744"/>
            <a:ext cx="6336704" cy="1008112"/>
          </a:xfrm>
        </p:spPr>
        <p:txBody>
          <a:bodyPr>
            <a:normAutofit/>
          </a:bodyPr>
          <a:lstStyle/>
          <a:p>
            <a:r>
              <a:rPr lang="de-DE" sz="5000" dirty="0"/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19536" y="5013176"/>
            <a:ext cx="7243896" cy="115212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de-DE" dirty="0"/>
              <a:t>	 </a:t>
            </a:r>
            <a:r>
              <a:rPr lang="de-DE" sz="5000" dirty="0">
                <a:solidFill>
                  <a:schemeClr val="accent1"/>
                </a:solidFill>
              </a:rPr>
              <a:t> Informationen                                    zur Einschulung und zum Schulanfang                                              an der Grund- und Mittelschule Kirchseeon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833117" y="7604845"/>
            <a:ext cx="312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02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6"/>
          <a:stretch>
            <a:fillRect/>
          </a:stretch>
        </p:blipFill>
        <p:spPr bwMode="auto">
          <a:xfrm>
            <a:off x="4620244" y="2924944"/>
            <a:ext cx="207971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03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Einschulung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503"/>
            <a:ext cx="8596668" cy="5020572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Kinder, die </a:t>
            </a:r>
            <a:r>
              <a:rPr lang="de-DE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schulpflichtig</a:t>
            </a: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sind, müssen an der Grundschule angemeldet werden, in deren </a:t>
            </a:r>
            <a:r>
              <a:rPr lang="de-DE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Schulsprengel</a:t>
            </a: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ihren gewöhnlichen Aufenthalt haben. (</a:t>
            </a:r>
            <a:r>
              <a:rPr lang="de-DE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GrSO</a:t>
            </a: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§ 2)</a:t>
            </a:r>
          </a:p>
          <a:p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 das Kind an einer </a:t>
            </a:r>
            <a:r>
              <a:rPr lang="de-DE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privaten Grundschule</a:t>
            </a: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angemeldet, muss die </a:t>
            </a:r>
            <a:r>
              <a:rPr lang="de-DE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Sprengelschule informiert </a:t>
            </a: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werden.</a:t>
            </a:r>
          </a:p>
          <a:p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Erziehungsberechtigten müssen persönlich mit dem Kind zur Schulanmeldung kommen.</a:t>
            </a:r>
          </a:p>
          <a:p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Folgende Unterlagen sind dabei vorzulegen:</a:t>
            </a:r>
          </a:p>
          <a:p>
            <a:pPr lvl="1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Geburtsurkunde</a:t>
            </a:r>
          </a:p>
          <a:p>
            <a:pPr lvl="1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Bescheinigung über die Schuleingangsuntersuchung (Ausnahme: vorzeitige Kinder)</a:t>
            </a:r>
          </a:p>
          <a:p>
            <a:pPr lvl="1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Eventuell vorhandene Sorgerechtsbeschlüsse und Scheidungsurkunden</a:t>
            </a:r>
          </a:p>
        </p:txBody>
      </p:sp>
    </p:spTree>
    <p:extLst>
      <p:ext uri="{BB962C8B-B14F-4D97-AF65-F5344CB8AC3E}">
        <p14:creationId xmlns:p14="http://schemas.microsoft.com/office/powerpoint/2010/main" val="217323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Geburtsdaten der Einschulungskinder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91109"/>
            <a:ext cx="9174032" cy="4373592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Letztes Jahr zurückgestellt/Kann:			bis 30.09./31.12.2011</a:t>
            </a:r>
          </a:p>
          <a:p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Regulär schulpflichtig:					01.10.2011 bis 30.09.2012</a:t>
            </a:r>
          </a:p>
          <a:p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Antrag (Kann):						01.10.2012 bis 31.12.2012</a:t>
            </a:r>
          </a:p>
          <a:p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Antrag mit 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schulpsychologischem Gutachten:		nach 31.12.2012</a:t>
            </a:r>
          </a:p>
          <a:p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Rückstellungen:							mit Antrag der Eltern, ärztlichem 											Attest und Stellungnahmen des 												Kindergartens und der Schule 												möglich</a:t>
            </a:r>
          </a:p>
        </p:txBody>
      </p:sp>
    </p:spTree>
    <p:extLst>
      <p:ext uri="{BB962C8B-B14F-4D97-AF65-F5344CB8AC3E}">
        <p14:creationId xmlns:p14="http://schemas.microsoft.com/office/powerpoint/2010/main" val="245117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Einschulung von Kindern mit festgestelltem oder vermutetem sonderpädagogischen Förderbedarf</a:t>
            </a:r>
            <a:b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Art. 41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BayEUG</a:t>
            </a: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725458" cy="446449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Schulpflichtige Kinder mit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sonderpädagogischem Förderbedarf 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erfüllen ihre Schulpflicht durch den Besuch der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allgemeinen Schule oder der Förderschule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Erziehungsberechtigten entscheiden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welchem der im Einzelfall rechtlich und tatsächlich zur Verfügung stehenden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Lernort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ihr Kind unterrichtet werden soll.</a:t>
            </a:r>
          </a:p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Erziehungsberechtigten sollen sich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rechtzeitig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über die möglichen schulischen Lernorte an einer schulischen Beratungsstelle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informieren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Kinder werden an einer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Sprengelschule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einer Schule mit dem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Schulprofil „Inklusion“ 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an der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Förderschule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angemeldet.</a:t>
            </a:r>
          </a:p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Aufnahme an der Förderschule 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setzt die Erstellung eines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sonderpädagogischen Gutachtens 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voraus. Die Schülerinnen und Schüler sind verpflichtet, an der Erstellung des Gutachtens mitzuwirken. (s. Art. 56 </a:t>
            </a:r>
            <a:r>
              <a:rPr lang="de-DE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BayEUG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172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de-DE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eine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Zurückstellung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Kindern mit sonderpädagogischem Förderbedarf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entscheidet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Grundschule oder die Förderschule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sofern das Kind dort angemeldet wurde.</a:t>
            </a:r>
          </a:p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 Zurückstellung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kann nur in besonderen Ausnahmefällen erfolgen.</a:t>
            </a:r>
          </a:p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der individuelle sonderpädagogische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Förderbedarf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der allgemeinen Schule nach Ausschöpfung der an der Schule vorhandenen Unterstützungsmöglichkeiten sowie die Möglichkeit des Besuchs einer Schule mit dem Schulprofil „Inklusion“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hinreichend gedeckt werden 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</a:p>
          <a:p>
            <a:pPr lvl="1"/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die Schülerin oder der Schüler dadurch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Entwicklung gefährdet 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  <a:p>
            <a:pPr lvl="1"/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beeinträchtigt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oder er die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Rechte von Mitgliedern der Schulgemeinschaft 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erheblich</a:t>
            </a:r>
          </a:p>
          <a:p>
            <a:pPr marL="457200" lvl="1" indent="0">
              <a:buNone/>
            </a:pPr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besucht das Kind die geeignete Förderschule.</a:t>
            </a:r>
          </a:p>
        </p:txBody>
      </p:sp>
    </p:spTree>
    <p:extLst>
      <p:ext uri="{BB962C8B-B14F-4D97-AF65-F5344CB8AC3E}">
        <p14:creationId xmlns:p14="http://schemas.microsoft.com/office/powerpoint/2010/main" val="119842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Einschulung von Kindern mit festgestelltem oder vermutetem sonderpädagogischen Förderbedarf</a:t>
            </a:r>
            <a:b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Art. 41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BayEUG</a:t>
            </a:r>
            <a:b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- Schulische Angebote -</a:t>
            </a:r>
            <a:endParaRPr lang="de-DE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764438"/>
            <a:ext cx="8596668" cy="3880773"/>
          </a:xfrm>
        </p:spPr>
        <p:txBody>
          <a:bodyPr/>
          <a:lstStyle/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Inklusion einzelner Schülerinnen und Schüler in einer Regelschulklasse</a:t>
            </a:r>
          </a:p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Kooperationsklassen</a:t>
            </a:r>
          </a:p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Schulen mit dem Schulprofil „Inklusion“</a:t>
            </a:r>
          </a:p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Offene Klassen der Förderschule</a:t>
            </a:r>
          </a:p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Partnerklassen (ehemals Außenklassen)</a:t>
            </a:r>
          </a:p>
          <a:p>
            <a:endParaRPr lang="de-D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Daneben bleiben die Förderzentren mit ihren differenzierten Angeboten bestehen. Im Rahmen der Einschulung ist die Diagnose- und Förderklasse (DFK) von besonderem Interesse (s. 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http://www.comenius-schule-grafing.de/schule/109-2/foerderstufe-1/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56364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Einschulung an der Grundschule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Kirchseeon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1547"/>
            <a:ext cx="8596668" cy="4925683"/>
          </a:xfrm>
        </p:spPr>
        <p:txBody>
          <a:bodyPr>
            <a:normAutofit fontScale="70000" lnSpcReduction="20000"/>
          </a:bodyPr>
          <a:lstStyle/>
          <a:p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„Organisatorisches“: Post von der Schule</a:t>
            </a:r>
          </a:p>
          <a:p>
            <a:pPr lvl="1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beachten Sie die Einhaltung der Fristen!</a:t>
            </a:r>
          </a:p>
          <a:p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 der Eltern durch Erzieherinnen und in Einzelfällen durch Lehrerinnen</a:t>
            </a:r>
          </a:p>
          <a:p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Vorschulelternabende in den Kindergärten (zw. November und Februar)</a:t>
            </a:r>
          </a:p>
          <a:p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Endgültige Anmeldung mit gleichzeitigem Schulspiel und Beratungsgespräch über die Schulartempfehlung (um die Osterferien)</a:t>
            </a:r>
          </a:p>
          <a:p>
            <a:pPr lvl="1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Beobachtung durch Erzieherinnen und Lehrerinnen, MSD und Beratung</a:t>
            </a:r>
          </a:p>
          <a:p>
            <a:pPr lvl="1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Beobachtungsbögen</a:t>
            </a:r>
          </a:p>
          <a:p>
            <a:pPr lvl="1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Rückmeldebögen an die Eltern mit Schulartempfehlung</a:t>
            </a:r>
          </a:p>
          <a:p>
            <a:pPr marL="342900" lvl="1" indent="-342900"/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Einzelfall Einzelscreening und Beratungsgespräche mit Erziehern, Lehrern und Eltern</a:t>
            </a:r>
          </a:p>
          <a:p>
            <a:pPr marL="342900" lvl="1" indent="-342900"/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Informationsabend für Eltern der Einschulungskinder (Ende Mai bis Anfang Juni)</a:t>
            </a:r>
          </a:p>
          <a:p>
            <a:pPr marL="342900" lvl="1" indent="-342900"/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Schultag: Mitte September um 8.30 Uhr in </a:t>
            </a:r>
            <a:r>
              <a:rPr lang="de-DE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Kirchseeon</a:t>
            </a:r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/9.30 Uhr in </a:t>
            </a:r>
            <a:r>
              <a:rPr lang="de-DE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Eglharting</a:t>
            </a:r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mit anschließendem Gottesdienst</a:t>
            </a:r>
          </a:p>
          <a:p>
            <a:pPr marL="342900" lvl="1" indent="-342900"/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Elternabend mit der Klassenleitung in der ersten vollen Schulwoche</a:t>
            </a:r>
          </a:p>
          <a:p>
            <a:pPr lvl="1"/>
            <a:endParaRPr lang="de-DE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91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Schulspiel - Inhaltliches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4899"/>
            <a:ext cx="8596668" cy="4986068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Wechselnde Spielinhalte:</a:t>
            </a:r>
          </a:p>
          <a:p>
            <a:pPr lvl="1"/>
            <a:r>
              <a:rPr lang="de-DE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Ankommensspiel</a:t>
            </a:r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Gruppe</a:t>
            </a:r>
          </a:p>
          <a:p>
            <a:pPr lvl="1"/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Zeichnerische Aufgaben</a:t>
            </a:r>
          </a:p>
          <a:p>
            <a:pPr lvl="1"/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Motorische Spiele</a:t>
            </a:r>
          </a:p>
          <a:p>
            <a:pPr lvl="1"/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Erzählkreis/Sprachspiele</a:t>
            </a:r>
          </a:p>
          <a:p>
            <a:pPr lvl="1"/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Mathematische Spiele</a:t>
            </a:r>
          </a:p>
          <a:p>
            <a:pPr lvl="1"/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Gruppenspiele</a:t>
            </a:r>
          </a:p>
          <a:p>
            <a:pPr marL="0" indent="0">
              <a:buNone/>
            </a:pPr>
            <a:endParaRPr lang="de-DE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Schulspiel ist kein Test! Dafür zu üben wäre für eine fundierte Schulartempfehlung kontraproduktiv!</a:t>
            </a:r>
          </a:p>
        </p:txBody>
      </p:sp>
    </p:spTree>
    <p:extLst>
      <p:ext uri="{BB962C8B-B14F-4D97-AF65-F5344CB8AC3E}">
        <p14:creationId xmlns:p14="http://schemas.microsoft.com/office/powerpoint/2010/main" val="1558688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Schulspiel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Überprüfung der Schulfähigkeit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Schulspiel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wird mit allen Kindern durchgeführt, bei denen die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Schulfähigkeit überprüft 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soll. An der Grundschule Kirchseeon erfolgt dies in einer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Das Schulspiel dauert ca.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Stunde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Beobachtet und überprüft werden unter anderem: </a:t>
            </a:r>
            <a:r>
              <a:rPr lang="de-DE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Sprachentwicklung, Mathematisches Verständnis, Grob- und Feinmotorik, räumliche Wahrnehmung, Sozialverhalten, Emotionalität, Konzentration, Belastbarkeit, Ausdauer, Arbeitswille</a:t>
            </a:r>
          </a:p>
          <a:p>
            <a:pPr marL="0" indent="0">
              <a:buNone/>
            </a:pPr>
            <a:endParaRPr lang="de-D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Welcher Pfeil ist gleich? Finde die richtige Form!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77431"/>
              </p:ext>
            </p:extLst>
          </p:nvPr>
        </p:nvGraphicFramePr>
        <p:xfrm>
          <a:off x="781170" y="5283040"/>
          <a:ext cx="7396672" cy="75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6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832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923026" y="5417389"/>
            <a:ext cx="828136" cy="465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own Arrow 5"/>
          <p:cNvSpPr/>
          <p:nvPr/>
        </p:nvSpPr>
        <p:spPr>
          <a:xfrm>
            <a:off x="2191109" y="5348376"/>
            <a:ext cx="517585" cy="595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Up Arrow 6"/>
          <p:cNvSpPr/>
          <p:nvPr/>
        </p:nvSpPr>
        <p:spPr>
          <a:xfrm>
            <a:off x="3148641" y="5348376"/>
            <a:ext cx="448574" cy="5952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Left Arrow 7"/>
          <p:cNvSpPr/>
          <p:nvPr/>
        </p:nvSpPr>
        <p:spPr>
          <a:xfrm>
            <a:off x="3916392" y="5417389"/>
            <a:ext cx="819510" cy="4658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ight Arrow 8"/>
          <p:cNvSpPr/>
          <p:nvPr/>
        </p:nvSpPr>
        <p:spPr>
          <a:xfrm>
            <a:off x="6077309" y="5413074"/>
            <a:ext cx="828136" cy="465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Up Arrow 9"/>
          <p:cNvSpPr/>
          <p:nvPr/>
        </p:nvSpPr>
        <p:spPr>
          <a:xfrm>
            <a:off x="5007153" y="5348375"/>
            <a:ext cx="808008" cy="595224"/>
          </a:xfrm>
          <a:prstGeom prst="upArrow">
            <a:avLst>
              <a:gd name="adj1" fmla="val 50000"/>
              <a:gd name="adj2" fmla="val 59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Down Arrow 10"/>
          <p:cNvSpPr/>
          <p:nvPr/>
        </p:nvSpPr>
        <p:spPr>
          <a:xfrm>
            <a:off x="7176695" y="5413074"/>
            <a:ext cx="779733" cy="595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032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78031-1338-4D43-8101-719498F2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Wann ist mein Kind schulreif?</a:t>
            </a:r>
          </a:p>
        </p:txBody>
      </p:sp>
      <p:pic>
        <p:nvPicPr>
          <p:cNvPr id="148" name="Grafik 147">
            <a:extLst>
              <a:ext uri="{FF2B5EF4-FFF2-40B4-BE49-F238E27FC236}">
                <a16:creationId xmlns:a16="http://schemas.microsoft.com/office/drawing/2014/main" id="{6CEF076C-CDFE-4699-A329-8CAE5631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9" t="12644" r="13890" b="6667"/>
          <a:stretch/>
        </p:blipFill>
        <p:spPr>
          <a:xfrm>
            <a:off x="867103" y="1324303"/>
            <a:ext cx="8150773" cy="52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7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E8EC3-6183-4572-92D3-63C5B9BA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0B1A6CA-6A68-4FD0-959C-FB0F4D504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956655" y="-707717"/>
            <a:ext cx="6270046" cy="8861387"/>
          </a:xfrm>
        </p:spPr>
      </p:pic>
    </p:spTree>
    <p:extLst>
      <p:ext uri="{BB962C8B-B14F-4D97-AF65-F5344CB8AC3E}">
        <p14:creationId xmlns:p14="http://schemas.microsoft.com/office/powerpoint/2010/main" val="335794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377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Über folgende Inhalte möchten wir Sie informieren: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503"/>
            <a:ext cx="8596668" cy="5020572"/>
          </a:xfrm>
        </p:spPr>
        <p:txBody>
          <a:bodyPr>
            <a:normAutofit/>
          </a:bodyPr>
          <a:lstStyle/>
          <a:p>
            <a:endParaRPr lang="de-D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Schule stellt sich vor</a:t>
            </a:r>
          </a:p>
          <a:p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Einschulung</a:t>
            </a:r>
          </a:p>
          <a:p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 ist mein Kind schulreif?</a:t>
            </a:r>
          </a:p>
        </p:txBody>
      </p:sp>
    </p:spTree>
    <p:extLst>
      <p:ext uri="{BB962C8B-B14F-4D97-AF65-F5344CB8AC3E}">
        <p14:creationId xmlns:p14="http://schemas.microsoft.com/office/powerpoint/2010/main" val="981600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CC9E7-B326-4F24-BDE0-6C2A65EF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52" name="Inhaltsplatzhalter 151">
            <a:extLst>
              <a:ext uri="{FF2B5EF4-FFF2-40B4-BE49-F238E27FC236}">
                <a16:creationId xmlns:a16="http://schemas.microsoft.com/office/drawing/2014/main" id="{A4DB2C60-CFD8-449A-B3B5-EA4D9ACD3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230752" y="-943819"/>
            <a:ext cx="6053512" cy="9160349"/>
          </a:xfrm>
        </p:spPr>
      </p:pic>
    </p:spTree>
    <p:extLst>
      <p:ext uri="{BB962C8B-B14F-4D97-AF65-F5344CB8AC3E}">
        <p14:creationId xmlns:p14="http://schemas.microsoft.com/office/powerpoint/2010/main" val="736984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5E6E1-370C-4AFD-9B08-17537FCE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6DA746-8995-449C-AAF9-10E3CF23B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de-DE" sz="4000" b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de-DE" sz="40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Wir freuen uns mit Ihnen und Ihrem Kind auf einen gelungenen Schulstart!</a:t>
            </a:r>
          </a:p>
          <a:p>
            <a:pPr marL="0" indent="0">
              <a:buNone/>
            </a:pPr>
            <a:r>
              <a:rPr lang="de-DE" sz="30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Das </a:t>
            </a:r>
            <a:r>
              <a:rPr lang="de-DE" sz="3000" b="1" dirty="0" err="1">
                <a:solidFill>
                  <a:srgbClr val="7030A0"/>
                </a:solidFill>
                <a:latin typeface="Bradley Hand ITC" panose="03070402050302030203" pitchFamily="66" charset="0"/>
              </a:rPr>
              <a:t>Kiga</a:t>
            </a:r>
            <a:r>
              <a:rPr lang="de-DE" sz="30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-Team (Fr. Egerer, Fr. Guth-Ransmayr,  Fr. </a:t>
            </a:r>
            <a:r>
              <a:rPr lang="de-DE" sz="3000" b="1" dirty="0" err="1">
                <a:solidFill>
                  <a:srgbClr val="7030A0"/>
                </a:solidFill>
                <a:latin typeface="Bradley Hand ITC" panose="03070402050302030203" pitchFamily="66" charset="0"/>
              </a:rPr>
              <a:t>Stinauer</a:t>
            </a:r>
            <a:r>
              <a:rPr lang="de-DE" sz="30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) und                                                     das gesamte Kollegium der GMS Kirchseeon</a:t>
            </a:r>
          </a:p>
        </p:txBody>
      </p:sp>
    </p:spTree>
    <p:extLst>
      <p:ext uri="{BB962C8B-B14F-4D97-AF65-F5344CB8AC3E}">
        <p14:creationId xmlns:p14="http://schemas.microsoft.com/office/powerpoint/2010/main" val="188803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Unsere Schule stellt sich vor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503"/>
            <a:ext cx="8596668" cy="50205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Unsere Schulgemeinschaft</a:t>
            </a:r>
          </a:p>
          <a:p>
            <a:pPr marL="0" indent="0">
              <a:buNone/>
            </a:pPr>
            <a:endParaRPr lang="de-DE" sz="20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/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Schulart: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Grund- und Mittelschule (1.- 4. Klasse und 5. – 9. Klasse)</a:t>
            </a:r>
          </a:p>
          <a:p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Möglicher Abschluss: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Mittelschulabschluss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Qualifizierter Abschluss der Mittelschule</a:t>
            </a:r>
          </a:p>
          <a:p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Standorte: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ein Schulhaus in Kirchseeon und </a:t>
            </a:r>
            <a:r>
              <a:rPr lang="de-DE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Eglharting</a:t>
            </a:r>
            <a:endParaRPr lang="de-D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Klassen: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Grundschule jeweils zweizügig in beiden Häusern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Mittelschule besteht teilweise aus Ganztagsklassen</a:t>
            </a:r>
          </a:p>
          <a:p>
            <a:pPr marL="0" indent="0"/>
            <a:endParaRPr lang="de-D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7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503"/>
            <a:ext cx="8596668" cy="50205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Unsere schulischen Angebote</a:t>
            </a:r>
          </a:p>
          <a:p>
            <a:pPr marL="0" indent="0">
              <a:buNone/>
            </a:pPr>
            <a:endParaRPr lang="de-DE" sz="20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/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Übergeordnete Rahmenbedingungen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Bayerischer Lehrplan der Grund- und Mittelschule</a:t>
            </a:r>
          </a:p>
          <a:p>
            <a:pPr marL="627062" indent="0">
              <a:buNone/>
            </a:pPr>
            <a:r>
              <a:rPr lang="de-DE" sz="17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https://www.lehrplanplus.bayern.de/</a:t>
            </a:r>
            <a:endParaRPr lang="de-DE" sz="1700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/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Unterrichtsorganisation: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Klassenleiterunterricht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Fachunterricht</a:t>
            </a:r>
          </a:p>
          <a:p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Besondere Lernangebote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Schachschule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Singklasse (in Zusammenarbeit mit der Musikschule Ebersberg)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Angebote verschiedener Arbeitsgemeinschaften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Aufnahme von Inklusionskindern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nach Förderplan möglich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Differenzierte Kleingruppen, durch Förderlehrer gefördert</a:t>
            </a:r>
          </a:p>
          <a:p>
            <a:pPr marL="0" indent="0"/>
            <a:endParaRPr lang="de-D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503"/>
            <a:ext cx="8596668" cy="50205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20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/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Besondere Aktivitäten im Jahreslauf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Projektwoche (alle 2 Jahre)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Weihnachtsmarkt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Sportfest (in Zorneding)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Grundschul-Cup (Leichtathletikveranstaltung im Landkreis)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Schwimmfest (landkreisweit)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Fußballturnier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Aktionstage Musik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Verschiedene musische Veranstaltungen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Jährliche Erstellung eines „schuleigenen“ Hausaufgabenheftes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vieles mehr… </a:t>
            </a:r>
          </a:p>
          <a:p>
            <a:pPr marL="628650" indent="-268288"/>
            <a:endParaRPr lang="de-D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de-D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2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503"/>
            <a:ext cx="8596668" cy="50205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de-DE" sz="20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Zusammenarbeit</a:t>
            </a:r>
          </a:p>
          <a:p>
            <a:pPr marL="176213" indent="0">
              <a:buNone/>
            </a:pPr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 mit zusätzlichem Fachpersonal 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Mobiler </a:t>
            </a:r>
            <a:r>
              <a:rPr lang="de-DE" sz="2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Sonderpädaogischer</a:t>
            </a:r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Dienst (MSD)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Förderlehrer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Beratungslehrer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Jugendsozialarbeit (JAS)</a:t>
            </a:r>
          </a:p>
          <a:p>
            <a:pPr marL="268288" indent="-268288"/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 mit den Eltern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 Kooperation mit dem Elternbeirat</a:t>
            </a:r>
          </a:p>
          <a:p>
            <a:pPr marL="628650" indent="0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Projekttage</a:t>
            </a:r>
          </a:p>
          <a:p>
            <a:pPr marL="628650" indent="0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Schulfeste und -feierlichkeiten</a:t>
            </a:r>
          </a:p>
          <a:p>
            <a:pPr marL="628650" indent="0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Schulshop</a:t>
            </a:r>
          </a:p>
          <a:p>
            <a:pPr marL="803275" indent="0">
              <a:buNone/>
            </a:pPr>
            <a:r>
              <a:rPr lang="de-DE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http://www.vs-kirchseeon.de/index.php/schulshop.html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 Kooperation mit den Eltern innerhalb der einzelnen Klassen</a:t>
            </a:r>
          </a:p>
          <a:p>
            <a:pPr marL="8953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 bei der Leseförderung</a:t>
            </a:r>
          </a:p>
          <a:p>
            <a:pPr marL="8953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 bei Ausflügen</a:t>
            </a:r>
          </a:p>
          <a:p>
            <a:pPr marL="8953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 bei Klassenfesten</a:t>
            </a:r>
          </a:p>
          <a:p>
            <a:pPr marL="628650" indent="-268288"/>
            <a:endParaRPr lang="de-D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de-D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3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503"/>
            <a:ext cx="8596668" cy="50205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e-DE" sz="20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Fließende Übergänge</a:t>
            </a:r>
          </a:p>
          <a:p>
            <a:pPr marL="176213" indent="0">
              <a:buNone/>
            </a:pPr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Übergang vom Kindergarten zur Grundschule 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 bei der Durchführung des Deutsch-Vorkurses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Gemeinsame Durchführung von Informationselternabenden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Enge, beidseitige Begleitung bei der Einschulung 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Hospitationen im Schul- und Kindergartenalltag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Gegenseitige Besuche von Kindergarten- und Schulkindern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Regelmäßige Treffen zur Qualitätsverbesserung der Zusammenarbeit</a:t>
            </a:r>
          </a:p>
          <a:p>
            <a:pPr marL="268288" indent="-268288"/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Übergang von der Grundschule in weiterführende Schulen 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 mit den weiterführenden Schulen im Fach Englisch (Kleeblatt)</a:t>
            </a:r>
          </a:p>
          <a:p>
            <a:pPr marL="268288" indent="-268288"/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Übergang von der Mittelschule in den Beruf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Berufsorientierende Praktika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 mit den Arbeitsämtern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 mit berufsfördernden Einrichtungen</a:t>
            </a:r>
          </a:p>
          <a:p>
            <a:pPr marL="628650" indent="-268288"/>
            <a:endParaRPr lang="de-D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268288"/>
            <a:endParaRPr lang="de-D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de-D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9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503"/>
            <a:ext cx="8596668" cy="50205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Betreuungsangebote </a:t>
            </a:r>
          </a:p>
          <a:p>
            <a:pPr marL="0" indent="0">
              <a:buNone/>
            </a:pPr>
            <a:endParaRPr lang="de-DE" sz="20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/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Gebundene Ganztagsklasse:</a:t>
            </a:r>
          </a:p>
          <a:p>
            <a:pPr marL="628650" indent="-268288"/>
            <a:r>
              <a:rPr lang="de-DE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 der Mittelschule als Ganztagsschule (aktuell: 5. und 6.Klasse)</a:t>
            </a:r>
          </a:p>
          <a:p>
            <a:r>
              <a:rPr lang="de-DE" sz="20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Offene Ganztagsschule (GS)</a:t>
            </a:r>
          </a:p>
          <a:p>
            <a:pPr marL="685800" lvl="1"/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angemeldete Kinder von der 1. bis zur 4. Klasse in beiden Schulhäusern</a:t>
            </a:r>
          </a:p>
          <a:p>
            <a:pPr marL="685800" lvl="1"/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Betreuung von Montag bis Donnerstag 11.00-14.00 bzw. 16.00 Uhr</a:t>
            </a:r>
          </a:p>
          <a:p>
            <a:pPr marL="1085850" lvl="2"/>
            <a:r>
              <a:rPr lang="de-DE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Angebot ist kostenfrei</a:t>
            </a:r>
          </a:p>
          <a:p>
            <a:pPr marL="1085850" lvl="2"/>
            <a:r>
              <a:rPr lang="de-DE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besteht Schulpflicht! (Ausnahmen mit schriftlichem Antrag)</a:t>
            </a:r>
          </a:p>
          <a:p>
            <a:pPr marL="1085850" lvl="2"/>
            <a:r>
              <a:rPr lang="de-DE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Anmeldung bis 16.00 Uhr ist von 14.00-15.00 Uhr Hausaufgabenzeit</a:t>
            </a:r>
          </a:p>
          <a:p>
            <a:pPr marL="685800" lvl="1"/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Betreuung am Freitag möglich</a:t>
            </a:r>
          </a:p>
          <a:p>
            <a:pPr marL="685800" lvl="1"/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 für das Mittagessen: 4 Euro pro Mahlzeit</a:t>
            </a:r>
          </a:p>
          <a:p>
            <a:pPr marL="685800" lvl="1"/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Ferienbetreuung: 7.30-16.00 Uhr (Öffnungszeiten werden rechtzeitig bekannt gegeben)</a:t>
            </a:r>
          </a:p>
          <a:p>
            <a:pPr marL="1085850" lvl="2"/>
            <a:r>
              <a:rPr lang="de-DE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ist ein Angebot für berufstätige Eltern</a:t>
            </a:r>
          </a:p>
          <a:p>
            <a:pPr marL="628650" indent="-268288"/>
            <a:endParaRPr lang="de-DE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0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4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D1218-F03E-48A6-AC99-3C65766E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FA328B-48EC-403F-B4A3-5275FAE25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5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Kinderhort Kirchseeon / </a:t>
            </a:r>
            <a:r>
              <a:rPr lang="de-DE" sz="1500" b="1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Eglharting</a:t>
            </a:r>
            <a:endParaRPr lang="de-DE" sz="15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Kinder zwischen 6 und 10 Jahren</a:t>
            </a:r>
          </a:p>
          <a:p>
            <a:pPr lvl="1"/>
            <a:r>
              <a:rPr lang="de-DE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Betreuungsplätze </a:t>
            </a:r>
            <a:r>
              <a:rPr lang="de-DE" sz="15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Eglharting</a:t>
            </a:r>
            <a:r>
              <a:rPr lang="de-DE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max. 32 Kinder / Kirchseeon max. 21 Kinder</a:t>
            </a:r>
          </a:p>
          <a:p>
            <a:pPr lvl="1"/>
            <a:r>
              <a:rPr lang="de-DE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Betreuungszeit von 11.00 bis 17.00 Uhr (je nach Stundenplan)</a:t>
            </a:r>
          </a:p>
          <a:p>
            <a:pPr lvl="1"/>
            <a:r>
              <a:rPr lang="de-DE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Ferienbetreuung in beiden Schulhäusern</a:t>
            </a:r>
          </a:p>
          <a:p>
            <a:pPr lvl="1"/>
            <a:r>
              <a:rPr lang="de-DE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Kernbuchungszeit von 13.00  bis 17.00 Uhr</a:t>
            </a:r>
          </a:p>
          <a:p>
            <a:pPr lvl="1"/>
            <a:r>
              <a:rPr lang="de-DE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Pädagogisches Fachpersonal</a:t>
            </a:r>
          </a:p>
          <a:p>
            <a:pPr lvl="1"/>
            <a:r>
              <a:rPr lang="de-DE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Warmes Mittagessen wird angeboten</a:t>
            </a:r>
          </a:p>
          <a:p>
            <a:pPr lvl="1"/>
            <a:r>
              <a:rPr lang="de-DE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Montag bis Donnerstag individuelle Hausaufgabenbetreuung</a:t>
            </a:r>
          </a:p>
          <a:p>
            <a:pPr lvl="1"/>
            <a:r>
              <a:rPr lang="de-DE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Anmeldungen bis 31. März möglich, frühestens 1 Jahr vor Schuleintritt</a:t>
            </a:r>
          </a:p>
          <a:p>
            <a:pPr lvl="1"/>
            <a:r>
              <a:rPr lang="de-DE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Kosten: zwischen 90 und 102 Euro je nach Buchung</a:t>
            </a:r>
          </a:p>
          <a:p>
            <a:pPr marL="457200" lvl="1" indent="0">
              <a:buNone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780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1168</Words>
  <Application>Microsoft Office PowerPoint</Application>
  <PresentationFormat>Breitbild</PresentationFormat>
  <Paragraphs>173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Bradley Hand ITC</vt:lpstr>
      <vt:lpstr>Trebuchet MS</vt:lpstr>
      <vt:lpstr>Wingdings 3</vt:lpstr>
      <vt:lpstr>Facet</vt:lpstr>
      <vt:lpstr>Herzlich Willkommen</vt:lpstr>
      <vt:lpstr>Über folgende Inhalte möchten wir Sie informieren: </vt:lpstr>
      <vt:lpstr>Unsere Schule stellt sich vor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Einschulung</vt:lpstr>
      <vt:lpstr>Geburtsdaten der Einschulungskinder</vt:lpstr>
      <vt:lpstr>Einschulung von Kindern mit festgestelltem oder vermutetem sonderpädagogischen Förderbedarf Art. 41 BayEUG</vt:lpstr>
      <vt:lpstr>PowerPoint-Präsentation</vt:lpstr>
      <vt:lpstr>Einschulung von Kindern mit festgestelltem oder vermutetem sonderpädagogischen Förderbedarf Art. 41 BayEUG - Schulische Angebote -</vt:lpstr>
      <vt:lpstr>Die Einschulung an der Grundschule Kirchseeon</vt:lpstr>
      <vt:lpstr>Das Schulspiel - Inhaltliches</vt:lpstr>
      <vt:lpstr>Das Schulspiel  Überprüfung der Schulfähigkeit</vt:lpstr>
      <vt:lpstr>Wann ist mein Kind schulreif?</vt:lpstr>
      <vt:lpstr>PowerPoint-Präsentation</vt:lpstr>
      <vt:lpstr>PowerPoint-Präsentation</vt:lpstr>
      <vt:lpstr>PowerPoint-Präsentation</vt:lpstr>
    </vt:vector>
  </TitlesOfParts>
  <Company>Scientific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</dc:title>
  <dc:creator>die stinis</dc:creator>
  <cp:lastModifiedBy>Silvia Guth-Ransmayr</cp:lastModifiedBy>
  <cp:revision>49</cp:revision>
  <dcterms:created xsi:type="dcterms:W3CDTF">2017-05-29T17:44:18Z</dcterms:created>
  <dcterms:modified xsi:type="dcterms:W3CDTF">2018-03-06T15:48:01Z</dcterms:modified>
</cp:coreProperties>
</file>